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3291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912">
          <p15:clr>
            <a:srgbClr val="A4A3A4"/>
          </p15:clr>
        </p15:guide>
        <p15:guide id="2" pos="10407">
          <p15:clr>
            <a:srgbClr val="A4A3A4"/>
          </p15:clr>
        </p15:guide>
        <p15:guide id="3" pos="288">
          <p15:clr>
            <a:srgbClr val="9AA0A6"/>
          </p15:clr>
        </p15:guide>
        <p15:guide id="4" pos="20448">
          <p15:clr>
            <a:srgbClr val="9AA0A6"/>
          </p15:clr>
        </p15:guide>
        <p15:guide id="5" orient="horz" pos="288">
          <p15:clr>
            <a:srgbClr val="9AA0A6"/>
          </p15:clr>
        </p15:guide>
        <p15:guide id="6" orient="horz" pos="13536">
          <p15:clr>
            <a:srgbClr val="9AA0A6"/>
          </p15:clr>
        </p15:guide>
        <p15:guide id="7" pos="6912">
          <p15:clr>
            <a:srgbClr val="9AA0A6"/>
          </p15:clr>
        </p15:guide>
        <p15:guide id="8" pos="138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912" orient="horz"/>
        <p:guide pos="10407"/>
        <p:guide pos="288"/>
        <p:guide pos="20448"/>
        <p:guide pos="288" orient="horz"/>
        <p:guide pos="13536" orient="horz"/>
        <p:guide pos="6912"/>
        <p:guide pos="138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73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73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½ inch margins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 px for titles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pt for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 3 for box outline / light yellow 1 for title color fill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Border design - make it square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22150" y="3176853"/>
            <a:ext cx="30674400" cy="87579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/>
          <a:lstStyle>
            <a:lvl1pPr lvl="0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22120" y="12092267"/>
            <a:ext cx="30674400" cy="33819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22120" y="4719467"/>
            <a:ext cx="30674400" cy="83775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/>
          <a:lstStyle>
            <a:lvl1pPr lvl="0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22120" y="13449493"/>
            <a:ext cx="30674400" cy="55500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indent="-654050" lvl="0" marL="45720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 algn="ctr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 algn="ctr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 algn="ctr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 algn="ctr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 algn="ctr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22120" y="9176960"/>
            <a:ext cx="30674400" cy="35916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/>
          <a:lstStyle>
            <a:lvl1pPr lvl="0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22120" y="4917227"/>
            <a:ext cx="30674400" cy="14576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22120" y="4917227"/>
            <a:ext cx="14399700" cy="14576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396640" y="4917227"/>
            <a:ext cx="14399700" cy="14576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22120" y="2370560"/>
            <a:ext cx="10108800" cy="32244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/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22120" y="5928960"/>
            <a:ext cx="10108800" cy="135654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indent="-514350" lvl="0" marL="4572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64900" y="1920640"/>
            <a:ext cx="22923900" cy="174540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/>
          <a:lstStyle>
            <a:lvl1pPr lvl="0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459200" y="-533"/>
            <a:ext cx="164592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1325" lIns="341325" spcFirstLastPara="1" rIns="341325" wrap="square" tIns="341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55800" y="5261547"/>
            <a:ext cx="14562900" cy="63243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/>
          <a:lstStyle>
            <a:lvl1pPr lvl="0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55800" y="11959787"/>
            <a:ext cx="14562900" cy="52698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782200" y="3089387"/>
            <a:ext cx="13813200" cy="157659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/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22120" y="18050453"/>
            <a:ext cx="21595500" cy="25818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325" lIns="341325" spcFirstLastPara="1" rIns="341325" wrap="square" tIns="3413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22120" y="4917227"/>
            <a:ext cx="306744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325" lIns="341325" spcFirstLastPara="1" rIns="341325" wrap="square" tIns="341325"/>
          <a:lstStyle>
            <a:lvl1pPr indent="-654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1pPr>
            <a:lvl2pPr indent="-558800" lvl="1" marL="9144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2pPr>
            <a:lvl3pPr indent="-558800" lvl="2" marL="13716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3pPr>
            <a:lvl4pPr indent="-558800" lvl="3" marL="182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4pPr>
            <a:lvl5pPr indent="-558800" lvl="4" marL="22860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5pPr>
            <a:lvl6pPr indent="-558800" lvl="5" marL="27432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6pPr>
            <a:lvl7pPr indent="-558800" lvl="6" marL="32004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7pPr>
            <a:lvl8pPr indent="-558800" lvl="7" marL="36576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8pPr>
            <a:lvl9pPr indent="-558800" lvl="8" marL="4114800">
              <a:lnSpc>
                <a:spcPct val="115000"/>
              </a:lnSpc>
              <a:spcBef>
                <a:spcPts val="6000"/>
              </a:spcBef>
              <a:spcAft>
                <a:spcPts val="600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 algn="r">
              <a:buNone/>
              <a:defRPr sz="3700">
                <a:solidFill>
                  <a:schemeClr val="dk2"/>
                </a:solidFill>
              </a:defRPr>
            </a:lvl1pPr>
            <a:lvl2pPr lvl="1" algn="r">
              <a:buNone/>
              <a:defRPr sz="3700">
                <a:solidFill>
                  <a:schemeClr val="dk2"/>
                </a:solidFill>
              </a:defRPr>
            </a:lvl2pPr>
            <a:lvl3pPr lvl="2" algn="r">
              <a:buNone/>
              <a:defRPr sz="3700">
                <a:solidFill>
                  <a:schemeClr val="dk2"/>
                </a:solidFill>
              </a:defRPr>
            </a:lvl3pPr>
            <a:lvl4pPr lvl="3" algn="r">
              <a:buNone/>
              <a:defRPr sz="3700">
                <a:solidFill>
                  <a:schemeClr val="dk2"/>
                </a:solidFill>
              </a:defRPr>
            </a:lvl4pPr>
            <a:lvl5pPr lvl="4" algn="r">
              <a:buNone/>
              <a:defRPr sz="3700">
                <a:solidFill>
                  <a:schemeClr val="dk2"/>
                </a:solidFill>
              </a:defRPr>
            </a:lvl5pPr>
            <a:lvl6pPr lvl="5" algn="r">
              <a:buNone/>
              <a:defRPr sz="3700">
                <a:solidFill>
                  <a:schemeClr val="dk2"/>
                </a:solidFill>
              </a:defRPr>
            </a:lvl6pPr>
            <a:lvl7pPr lvl="6" algn="r">
              <a:buNone/>
              <a:defRPr sz="3700">
                <a:solidFill>
                  <a:schemeClr val="dk2"/>
                </a:solidFill>
              </a:defRPr>
            </a:lvl7pPr>
            <a:lvl8pPr lvl="7" algn="r">
              <a:buNone/>
              <a:defRPr sz="3700">
                <a:solidFill>
                  <a:schemeClr val="dk2"/>
                </a:solidFill>
              </a:defRPr>
            </a:lvl8pPr>
            <a:lvl9pPr lvl="8" algn="r">
              <a:buNone/>
              <a:defRPr sz="3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6.jpg"/><Relationship Id="rId13" Type="http://schemas.openxmlformats.org/officeDocument/2006/relationships/image" Target="../media/image7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15" Type="http://schemas.openxmlformats.org/officeDocument/2006/relationships/image" Target="../media/image12.jpg"/><Relationship Id="rId1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57350" y="457200"/>
            <a:ext cx="32004000" cy="21031200"/>
          </a:xfrm>
          <a:prstGeom prst="rect">
            <a:avLst/>
          </a:prstGeom>
          <a:solidFill>
            <a:srgbClr val="FFD966"/>
          </a:solidFill>
          <a:ln cap="flat" cmpd="sng" w="2286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1325" lIns="341325" spcFirstLastPara="1" rIns="341325" wrap="square" tIns="341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57200" y="457200"/>
            <a:ext cx="32005200" cy="3474600"/>
          </a:xfrm>
          <a:prstGeom prst="rect">
            <a:avLst/>
          </a:prstGeom>
          <a:solidFill>
            <a:srgbClr val="FFFFFF"/>
          </a:solidFill>
          <a:ln cap="flat" cmpd="sng" w="1524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1325" lIns="341325" spcFirstLastPara="1" rIns="341325" wrap="square" tIns="341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</a:rPr>
              <a:t>Powervault</a:t>
            </a:r>
            <a:r>
              <a:rPr b="1" lang="en">
                <a:solidFill>
                  <a:srgbClr val="073763"/>
                </a:solidFill>
              </a:rPr>
              <a:t> Inspection Robot</a:t>
            </a:r>
            <a:endParaRPr b="1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533392"/>
            <a:ext cx="6477672" cy="98755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0100" y="2243400"/>
            <a:ext cx="31881000" cy="22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73763"/>
                </a:solidFill>
              </a:rPr>
              <a:t>Stephanie Chan, Elizabeth Fuller, Adrian Muñoz, Nelson Raphael, Lemek Robinson</a:t>
            </a:r>
            <a:endParaRPr sz="4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3591950" y="2999400"/>
            <a:ext cx="57345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>
                <a:solidFill>
                  <a:srgbClr val="073763"/>
                </a:solidFill>
              </a:rPr>
              <a:t>Advisor:</a:t>
            </a:r>
            <a:r>
              <a:rPr lang="en" sz="4200">
                <a:solidFill>
                  <a:srgbClr val="073763"/>
                </a:solidFill>
              </a:rPr>
              <a:t> Lukas Graber</a:t>
            </a:r>
            <a:endParaRPr sz="4200">
              <a:solidFill>
                <a:srgbClr val="073763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2272450" y="16232700"/>
            <a:ext cx="84963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(Insert diagram of gui)</a:t>
            </a:r>
            <a:endParaRPr sz="3600"/>
          </a:p>
        </p:txBody>
      </p:sp>
      <p:cxnSp>
        <p:nvCxnSpPr>
          <p:cNvPr id="60" name="Google Shape;60;p13"/>
          <p:cNvCxnSpPr/>
          <p:nvPr/>
        </p:nvCxnSpPr>
        <p:spPr>
          <a:xfrm>
            <a:off x="22016100" y="3855600"/>
            <a:ext cx="61200" cy="17684700"/>
          </a:xfrm>
          <a:prstGeom prst="straightConnector1">
            <a:avLst/>
          </a:prstGeom>
          <a:noFill/>
          <a:ln cap="flat" cmpd="sng" w="2286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1" name="Google Shape;61;p13"/>
          <p:cNvGrpSpPr/>
          <p:nvPr/>
        </p:nvGrpSpPr>
        <p:grpSpPr>
          <a:xfrm>
            <a:off x="609900" y="4082224"/>
            <a:ext cx="10085700" cy="3787032"/>
            <a:chOff x="609900" y="4131650"/>
            <a:chExt cx="10085700" cy="368460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609900" y="4131650"/>
              <a:ext cx="10085400" cy="36846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 u="sng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 u="sng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/>
                <a:t>Design a remote controlled robot that inspects power vaults</a:t>
              </a:r>
              <a:endParaRPr sz="3000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/>
                <a:t>Create a user-friendly GUI for inspection workers to use</a:t>
              </a:r>
              <a:endParaRPr sz="3000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/>
                <a:t>Assemble a sensor package to examine the quality of the environment using video and gas sensors </a:t>
              </a:r>
              <a:endParaRPr sz="3000"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609900" y="4152715"/>
              <a:ext cx="10085700" cy="7704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Objectives</a:t>
              </a:r>
              <a:endParaRPr/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606450" y="8065595"/>
            <a:ext cx="10085400" cy="6837139"/>
            <a:chOff x="609900" y="4131640"/>
            <a:chExt cx="10085400" cy="42054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609900" y="4131640"/>
              <a:ext cx="10085400" cy="42054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 u="sng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 u="sng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Char char="●"/>
              </a:pPr>
              <a:r>
                <a:rPr lang="en" sz="3000">
                  <a:solidFill>
                    <a:schemeClr val="dk1"/>
                  </a:solidFill>
                </a:rPr>
                <a:t>Protect inspection </a:t>
              </a:r>
              <a:endParaRPr sz="3000">
                <a:solidFill>
                  <a:schemeClr val="dk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</a:rPr>
                <a:t>workers from the dangers </a:t>
              </a:r>
              <a:endParaRPr sz="3000">
                <a:solidFill>
                  <a:schemeClr val="dk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</a:rPr>
                <a:t>of powervaults</a:t>
              </a:r>
              <a:endParaRPr sz="3000">
                <a:solidFill>
                  <a:schemeClr val="dk1"/>
                </a:solidFill>
              </a:endParaRPr>
            </a:p>
            <a:p>
              <a:pPr indent="-419100" lvl="0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Char char="-"/>
              </a:pPr>
              <a:r>
                <a:rPr lang="en" sz="3000">
                  <a:solidFill>
                    <a:schemeClr val="dk1"/>
                  </a:solidFill>
                </a:rPr>
                <a:t>Electrical parts are </a:t>
              </a:r>
              <a:endParaRPr sz="3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</a:rPr>
                <a:t>         </a:t>
              </a:r>
              <a:r>
                <a:rPr lang="en" sz="3000">
                  <a:solidFill>
                    <a:schemeClr val="dk1"/>
                  </a:solidFill>
                </a:rPr>
                <a:t>r</a:t>
              </a:r>
              <a:r>
                <a:rPr lang="en" sz="3000">
                  <a:solidFill>
                    <a:schemeClr val="dk1"/>
                  </a:solidFill>
                </a:rPr>
                <a:t>esponsible for 80%</a:t>
              </a:r>
              <a:endParaRPr sz="3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</a:rPr>
                <a:t>		</a:t>
              </a:r>
              <a:r>
                <a:rPr lang="en" sz="3000">
                  <a:solidFill>
                    <a:schemeClr val="dk1"/>
                  </a:solidFill>
                </a:rPr>
                <a:t>o</a:t>
              </a:r>
              <a:r>
                <a:rPr lang="en" sz="3000">
                  <a:solidFill>
                    <a:schemeClr val="dk1"/>
                  </a:solidFill>
                </a:rPr>
                <a:t>f </a:t>
              </a:r>
              <a:r>
                <a:rPr lang="en" sz="3000">
                  <a:solidFill>
                    <a:schemeClr val="dk1"/>
                  </a:solidFill>
                </a:rPr>
                <a:t>electrocution</a:t>
              </a:r>
              <a:r>
                <a:rPr lang="en" sz="3000">
                  <a:solidFill>
                    <a:schemeClr val="dk1"/>
                  </a:solidFill>
                </a:rPr>
                <a:t> deaths</a:t>
              </a:r>
              <a:endParaRPr sz="3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</a:rPr>
                <a:t>		</a:t>
              </a:r>
              <a:r>
                <a:rPr lang="en" sz="3000">
                  <a:solidFill>
                    <a:schemeClr val="dk1"/>
                  </a:solidFill>
                </a:rPr>
                <a:t>among</a:t>
              </a:r>
              <a:r>
                <a:rPr lang="en" sz="3000">
                  <a:solidFill>
                    <a:schemeClr val="dk1"/>
                  </a:solidFill>
                </a:rPr>
                <a:t> workers</a:t>
              </a:r>
              <a:endParaRPr sz="3000">
                <a:solidFill>
                  <a:schemeClr val="dk1"/>
                </a:solidFill>
              </a:endParaRPr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>
                  <a:solidFill>
                    <a:schemeClr val="dk1"/>
                  </a:solidFill>
                </a:rPr>
                <a:t>Simplify the process of </a:t>
              </a:r>
              <a:endParaRPr sz="3000">
                <a:solidFill>
                  <a:schemeClr val="dk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</a:rPr>
                <a:t>logging data while</a:t>
              </a:r>
              <a:endParaRPr sz="3000">
                <a:solidFill>
                  <a:schemeClr val="dk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</a:rPr>
                <a:t>inspecting powervaults</a:t>
              </a:r>
              <a:r>
                <a:rPr lang="en" sz="3000"/>
                <a:t> </a:t>
              </a:r>
              <a:endParaRPr sz="3000"/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609900" y="4131643"/>
              <a:ext cx="10085400" cy="4860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Motivation</a:t>
              </a:r>
              <a:endParaRPr/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22223050" y="4077163"/>
            <a:ext cx="10085450" cy="8000363"/>
            <a:chOff x="609850" y="4131650"/>
            <a:chExt cx="10085450" cy="85602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609900" y="4131650"/>
              <a:ext cx="10085400" cy="85602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 u="sng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 u="sng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/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609850" y="4160583"/>
              <a:ext cx="10085400" cy="8391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Hardware</a:t>
              </a:r>
              <a:endParaRPr/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11097468" y="4082347"/>
            <a:ext cx="10760113" cy="8922186"/>
            <a:chOff x="609908" y="4131650"/>
            <a:chExt cx="10085400" cy="8872500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609908" y="4131650"/>
              <a:ext cx="10085400" cy="88725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/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21865" y="4131653"/>
              <a:ext cx="10073400" cy="7956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Design Overview</a:t>
              </a:r>
              <a:endParaRPr/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609393" y="15099070"/>
            <a:ext cx="10086490" cy="6267059"/>
            <a:chOff x="609900" y="4131650"/>
            <a:chExt cx="10085482" cy="3051000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609900" y="4131650"/>
              <a:ext cx="10085400" cy="30510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 u="sng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 u="sng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/>
                <a:t>An Xbox 360 controller is used to operate the robot’s movement</a:t>
              </a:r>
              <a:endParaRPr sz="3000"/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610882" y="4131653"/>
              <a:ext cx="10084500" cy="4050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Controller Diagram</a:t>
              </a:r>
              <a:endParaRPr/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11074406" y="13228653"/>
            <a:ext cx="10766276" cy="8137467"/>
            <a:chOff x="467595" y="4131650"/>
            <a:chExt cx="10593600" cy="8081704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467595" y="4131654"/>
              <a:ext cx="10593600" cy="80817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0" u="sng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/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488452" y="4131650"/>
              <a:ext cx="10562400" cy="7704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GUI</a:t>
              </a:r>
              <a:endParaRPr/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22223250" y="18601923"/>
            <a:ext cx="10085400" cy="2749256"/>
            <a:chOff x="609900" y="4131650"/>
            <a:chExt cx="10085400" cy="6607200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609900" y="4131650"/>
              <a:ext cx="10085400" cy="66072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0" u="sng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/>
                <a:t>Collapsible lift to increase mobility and stability</a:t>
              </a:r>
              <a:endParaRPr sz="3000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/>
                <a:t>Write a training manual to improve user-friendliness</a:t>
              </a:r>
              <a:endParaRPr sz="3000"/>
            </a:p>
            <a:p>
              <a:pPr indent="-419100" lvl="0" marL="457200" rtl="0" algn="l">
                <a:spcBef>
                  <a:spcPts val="0"/>
                </a:spcBef>
                <a:spcAft>
                  <a:spcPts val="0"/>
                </a:spcAft>
                <a:buSzPts val="3000"/>
                <a:buChar char="●"/>
              </a:pPr>
              <a:r>
                <a:rPr lang="en" sz="3000"/>
                <a:t>Implement audio capture into the hardware design</a:t>
              </a:r>
              <a:endParaRPr sz="3000"/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609900" y="4131712"/>
              <a:ext cx="10073700" cy="18003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Future Work</a:t>
              </a:r>
              <a:endParaRPr/>
            </a:p>
          </p:txBody>
        </p:sp>
      </p:grpSp>
      <p:pic>
        <p:nvPicPr>
          <p:cNvPr id="82" name="Google Shape;82;p13"/>
          <p:cNvPicPr preferRelativeResize="0"/>
          <p:nvPr/>
        </p:nvPicPr>
        <p:blipFill rotWithShape="1">
          <a:blip r:embed="rId4">
            <a:alphaModFix/>
          </a:blip>
          <a:srcRect b="3823" l="3180" r="1006" t="1290"/>
          <a:stretch/>
        </p:blipFill>
        <p:spPr>
          <a:xfrm>
            <a:off x="22277875" y="4904650"/>
            <a:ext cx="9963375" cy="7112100"/>
          </a:xfrm>
          <a:prstGeom prst="rect">
            <a:avLst/>
          </a:prstGeom>
          <a:noFill/>
          <a:ln cap="flat" cmpd="sng" w="114300">
            <a:solidFill>
              <a:srgbClr val="073763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325" y="17217200"/>
            <a:ext cx="5715000" cy="4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08850" y="715701"/>
            <a:ext cx="3973350" cy="29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94925" y="9044155"/>
            <a:ext cx="4777050" cy="56583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4771575" y="5042625"/>
            <a:ext cx="6777600" cy="2715000"/>
          </a:xfrm>
          <a:prstGeom prst="rect">
            <a:avLst/>
          </a:prstGeom>
          <a:solidFill>
            <a:srgbClr val="073763"/>
          </a:solidFill>
          <a:ln cap="flat" cmpd="sng" w="114300">
            <a:solidFill>
              <a:srgbClr val="07376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4771600" y="7926499"/>
            <a:ext cx="6777600" cy="2618400"/>
          </a:xfrm>
          <a:prstGeom prst="rect">
            <a:avLst/>
          </a:prstGeom>
          <a:solidFill>
            <a:srgbClr val="073763"/>
          </a:solidFill>
          <a:ln cap="flat" cmpd="sng" w="114300">
            <a:solidFill>
              <a:srgbClr val="07376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4771575" y="10587975"/>
            <a:ext cx="6777600" cy="2286900"/>
          </a:xfrm>
          <a:prstGeom prst="rect">
            <a:avLst/>
          </a:prstGeom>
          <a:solidFill>
            <a:srgbClr val="073763"/>
          </a:solidFill>
          <a:ln cap="flat" cmpd="sng" w="114300">
            <a:solidFill>
              <a:srgbClr val="07376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14844975" y="10724250"/>
            <a:ext cx="6701475" cy="2136600"/>
            <a:chOff x="14844975" y="10724250"/>
            <a:chExt cx="6701475" cy="2136600"/>
          </a:xfrm>
        </p:grpSpPr>
        <p:pic>
          <p:nvPicPr>
            <p:cNvPr id="90" name="Google Shape;90;p13"/>
            <p:cNvPicPr preferRelativeResize="0"/>
            <p:nvPr/>
          </p:nvPicPr>
          <p:blipFill rotWithShape="1">
            <a:blip r:embed="rId8">
              <a:alphaModFix/>
            </a:blip>
            <a:srcRect b="0" l="12375" r="9248" t="0"/>
            <a:stretch/>
          </p:blipFill>
          <p:spPr>
            <a:xfrm>
              <a:off x="14844975" y="10724250"/>
              <a:ext cx="4321374" cy="2136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3"/>
            <p:cNvSpPr txBox="1"/>
            <p:nvPr/>
          </p:nvSpPr>
          <p:spPr>
            <a:xfrm>
              <a:off x="19284450" y="10724250"/>
              <a:ext cx="2262000" cy="2136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The 6 foot lift is mounted to the robot body</a:t>
              </a:r>
              <a:endParaRPr sz="2400"/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19284325" y="8021650"/>
            <a:ext cx="2262000" cy="2496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base of the lift is a </a:t>
            </a:r>
            <a:r>
              <a:rPr lang="en" sz="2400"/>
              <a:t>turntable</a:t>
            </a:r>
            <a:r>
              <a:rPr lang="en" sz="2400"/>
              <a:t> to enable rotation</a:t>
            </a:r>
            <a:endParaRPr sz="2400"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9">
            <a:alphaModFix/>
          </a:blip>
          <a:srcRect b="10079" l="38811" r="47902" t="12148"/>
          <a:stretch/>
        </p:blipFill>
        <p:spPr>
          <a:xfrm>
            <a:off x="11554625" y="5061325"/>
            <a:ext cx="2343000" cy="771502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18144350" y="5042625"/>
            <a:ext cx="3384600" cy="2704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pulley system lifts a platform which holds the sensor package and camera</a:t>
            </a:r>
            <a:endParaRPr sz="2400"/>
          </a:p>
        </p:txBody>
      </p:sp>
      <p:sp>
        <p:nvSpPr>
          <p:cNvPr id="95" name="Google Shape;95;p13"/>
          <p:cNvSpPr/>
          <p:nvPr/>
        </p:nvSpPr>
        <p:spPr>
          <a:xfrm>
            <a:off x="11648788" y="4986175"/>
            <a:ext cx="2169600" cy="1981200"/>
          </a:xfrm>
          <a:prstGeom prst="ellipse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1646913" y="10740813"/>
            <a:ext cx="2169600" cy="1981200"/>
          </a:xfrm>
          <a:prstGeom prst="ellipse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3"/>
          <p:cNvGrpSpPr/>
          <p:nvPr/>
        </p:nvGrpSpPr>
        <p:grpSpPr>
          <a:xfrm>
            <a:off x="22239150" y="12312411"/>
            <a:ext cx="10085450" cy="5993852"/>
            <a:chOff x="609850" y="4131650"/>
            <a:chExt cx="10085450" cy="8560200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609900" y="4131650"/>
              <a:ext cx="10085400" cy="8560200"/>
            </a:xfrm>
            <a:prstGeom prst="rect">
              <a:avLst/>
            </a:prstGeom>
            <a:solidFill>
              <a:srgbClr val="CFE2F3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 u="sng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 u="sng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609850" y="4160591"/>
              <a:ext cx="10085400" cy="1083900"/>
            </a:xfrm>
            <a:prstGeom prst="rect">
              <a:avLst/>
            </a:prstGeom>
            <a:solidFill>
              <a:srgbClr val="FFD966"/>
            </a:solidFill>
            <a:ln cap="flat" cmpd="sng" w="114300">
              <a:solidFill>
                <a:srgbClr val="0737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 u="sng">
                  <a:solidFill>
                    <a:schemeClr val="dk1"/>
                  </a:solidFill>
                </a:rPr>
                <a:t>Software</a:t>
              </a:r>
              <a:endParaRPr/>
            </a:p>
          </p:txBody>
        </p:sp>
      </p:grpSp>
      <p:pic>
        <p:nvPicPr>
          <p:cNvPr id="100" name="Google Shape;100;p13"/>
          <p:cNvPicPr preferRelativeResize="0"/>
          <p:nvPr/>
        </p:nvPicPr>
        <p:blipFill rotWithShape="1">
          <a:blip r:embed="rId10">
            <a:alphaModFix/>
          </a:blip>
          <a:srcRect b="11802" l="27108" r="33042" t="15119"/>
          <a:stretch/>
        </p:blipFill>
        <p:spPr>
          <a:xfrm>
            <a:off x="15169699" y="5077651"/>
            <a:ext cx="2538226" cy="261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11">
            <a:alphaModFix/>
          </a:blip>
          <a:srcRect b="2224" l="24629" r="17020" t="20003"/>
          <a:stretch/>
        </p:blipFill>
        <p:spPr>
          <a:xfrm>
            <a:off x="15286147" y="7992624"/>
            <a:ext cx="3492326" cy="2618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3"/>
          <p:cNvCxnSpPr>
            <a:stCxn id="96" idx="7"/>
            <a:endCxn id="101" idx="1"/>
          </p:cNvCxnSpPr>
          <p:nvPr/>
        </p:nvCxnSpPr>
        <p:spPr>
          <a:xfrm flipH="1" rot="10800000">
            <a:off x="13498782" y="9301753"/>
            <a:ext cx="1787400" cy="17292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3"/>
          <p:cNvCxnSpPr>
            <a:stCxn id="95" idx="6"/>
          </p:cNvCxnSpPr>
          <p:nvPr/>
        </p:nvCxnSpPr>
        <p:spPr>
          <a:xfrm>
            <a:off x="13818388" y="5976775"/>
            <a:ext cx="1644900" cy="21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3"/>
          <p:cNvCxnSpPr/>
          <p:nvPr/>
        </p:nvCxnSpPr>
        <p:spPr>
          <a:xfrm rot="10800000">
            <a:off x="2495700" y="18497875"/>
            <a:ext cx="1352400" cy="10479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3"/>
          <p:cNvCxnSpPr/>
          <p:nvPr/>
        </p:nvCxnSpPr>
        <p:spPr>
          <a:xfrm>
            <a:off x="6496050" y="20250625"/>
            <a:ext cx="2057400" cy="4308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3"/>
          <p:cNvCxnSpPr>
            <a:endCxn id="107" idx="3"/>
          </p:cNvCxnSpPr>
          <p:nvPr/>
        </p:nvCxnSpPr>
        <p:spPr>
          <a:xfrm rot="10800000">
            <a:off x="2476675" y="20235200"/>
            <a:ext cx="2343000" cy="40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3"/>
          <p:cNvCxnSpPr/>
          <p:nvPr/>
        </p:nvCxnSpPr>
        <p:spPr>
          <a:xfrm flipH="1" rot="10800000">
            <a:off x="5734050" y="17461525"/>
            <a:ext cx="2918400" cy="1874700"/>
          </a:xfrm>
          <a:prstGeom prst="bentConnector3">
            <a:avLst>
              <a:gd fmla="val 20888" name="adj1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3"/>
          <p:cNvSpPr txBox="1"/>
          <p:nvPr/>
        </p:nvSpPr>
        <p:spPr>
          <a:xfrm>
            <a:off x="8629650" y="17217200"/>
            <a:ext cx="1766100" cy="51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Reset</a:t>
            </a:r>
            <a:endParaRPr b="1" sz="1800"/>
          </a:p>
        </p:txBody>
      </p:sp>
      <p:sp>
        <p:nvSpPr>
          <p:cNvPr id="110" name="Google Shape;110;p13"/>
          <p:cNvSpPr txBox="1"/>
          <p:nvPr/>
        </p:nvSpPr>
        <p:spPr>
          <a:xfrm>
            <a:off x="8553475" y="20417600"/>
            <a:ext cx="1766100" cy="7317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Right Motor Control</a:t>
            </a:r>
            <a:endParaRPr b="1" sz="1800"/>
          </a:p>
        </p:txBody>
      </p:sp>
      <p:sp>
        <p:nvSpPr>
          <p:cNvPr id="111" name="Google Shape;111;p13"/>
          <p:cNvSpPr txBox="1"/>
          <p:nvPr/>
        </p:nvSpPr>
        <p:spPr>
          <a:xfrm>
            <a:off x="710575" y="18131600"/>
            <a:ext cx="1766100" cy="7317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Left</a:t>
            </a:r>
            <a:r>
              <a:rPr b="1" lang="en" sz="1800"/>
              <a:t> Motor Control</a:t>
            </a:r>
            <a:endParaRPr b="1" sz="1800"/>
          </a:p>
        </p:txBody>
      </p:sp>
      <p:sp>
        <p:nvSpPr>
          <p:cNvPr id="107" name="Google Shape;107;p13"/>
          <p:cNvSpPr txBox="1"/>
          <p:nvPr/>
        </p:nvSpPr>
        <p:spPr>
          <a:xfrm>
            <a:off x="710575" y="19711250"/>
            <a:ext cx="1766100" cy="1047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Lift and Rotation Control</a:t>
            </a:r>
            <a:endParaRPr b="1" sz="1800"/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379800" y="13228650"/>
            <a:ext cx="4475700" cy="4902950"/>
          </a:xfrm>
          <a:prstGeom prst="rect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249363" y="14485125"/>
            <a:ext cx="10422862" cy="645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998325" y="13225700"/>
            <a:ext cx="5183874" cy="3355125"/>
          </a:xfrm>
          <a:prstGeom prst="rect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13"/>
          <p:cNvSpPr txBox="1"/>
          <p:nvPr/>
        </p:nvSpPr>
        <p:spPr>
          <a:xfrm>
            <a:off x="26998325" y="16955300"/>
            <a:ext cx="5184000" cy="987600"/>
          </a:xfrm>
          <a:prstGeom prst="rect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Diagrams for MQTT protocols for motor control and GUI data transfer.</a:t>
            </a:r>
            <a:endParaRPr sz="2400"/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15">
            <a:alphaModFix/>
          </a:blip>
          <a:srcRect b="44189" l="2822" r="31079" t="23130"/>
          <a:stretch/>
        </p:blipFill>
        <p:spPr>
          <a:xfrm>
            <a:off x="11554625" y="15099075"/>
            <a:ext cx="3972138" cy="261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